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sldIdLst>
    <p:sldId id="271" r:id="rId2"/>
    <p:sldId id="272" r:id="rId3"/>
    <p:sldId id="273" r:id="rId4"/>
    <p:sldId id="275" r:id="rId5"/>
    <p:sldId id="276" r:id="rId6"/>
    <p:sldId id="277" r:id="rId7"/>
    <p:sldId id="278" r:id="rId8"/>
    <p:sldId id="279" r:id="rId9"/>
    <p:sldId id="281" r:id="rId10"/>
    <p:sldId id="282" r:id="rId11"/>
    <p:sldId id="283" r:id="rId12"/>
    <p:sldId id="284" r:id="rId1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  <a:srgbClr val="990033"/>
    <a:srgbClr val="FFDA09"/>
    <a:srgbClr val="F9A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646" autoAdjust="0"/>
    <p:restoredTop sz="94674"/>
  </p:normalViewPr>
  <p:slideViewPr>
    <p:cSldViewPr snapToGrid="0" snapToObjects="1">
      <p:cViewPr>
        <p:scale>
          <a:sx n="79" d="100"/>
          <a:sy n="79" d="100"/>
        </p:scale>
        <p:origin x="91" y="-1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C20516-849C-44EF-A36D-8DEF19CA1446}" type="datetimeFigureOut">
              <a:rPr lang="es-MX" smtClean="0"/>
              <a:t>18/03/2020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648EB5-9E82-40E4-BB60-ED492CAA95B2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77484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48EB5-9E82-40E4-BB60-ED492CAA95B2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576732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48EB5-9E82-40E4-BB60-ED492CAA95B2}" type="slidenum">
              <a:rPr lang="es-MX" smtClean="0"/>
              <a:t>5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798640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48EB5-9E82-40E4-BB60-ED492CAA95B2}" type="slidenum">
              <a:rPr lang="es-MX" smtClean="0"/>
              <a:t>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863311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648EB5-9E82-40E4-BB60-ED492CAA95B2}" type="slidenum">
              <a:rPr lang="es-MX" smtClean="0"/>
              <a:t>10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0274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22E73-CC88-0D44-9417-D1EB79A42889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5A17E-FBB3-324B-8838-1463C28B823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884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22E73-CC88-0D44-9417-D1EB79A42889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5A17E-FBB3-324B-8838-1463C28B823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825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22E73-CC88-0D44-9417-D1EB79A42889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5A17E-FBB3-324B-8838-1463C28B823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562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22E73-CC88-0D44-9417-D1EB79A42889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5A17E-FBB3-324B-8838-1463C28B823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8932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22E73-CC88-0D44-9417-D1EB79A42889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5A17E-FBB3-324B-8838-1463C28B823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985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22E73-CC88-0D44-9417-D1EB79A42889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5A17E-FBB3-324B-8838-1463C28B823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260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22E73-CC88-0D44-9417-D1EB79A42889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5A17E-FBB3-324B-8838-1463C28B823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256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22E73-CC88-0D44-9417-D1EB79A42889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5A17E-FBB3-324B-8838-1463C28B823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209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22E73-CC88-0D44-9417-D1EB79A42889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5A17E-FBB3-324B-8838-1463C28B823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856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7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7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22E73-CC88-0D44-9417-D1EB79A42889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5A17E-FBB3-324B-8838-1463C28B823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281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22E73-CC88-0D44-9417-D1EB79A42889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45A17E-FBB3-324B-8838-1463C28B823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563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422E73-CC88-0D44-9417-D1EB79A42889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45A17E-FBB3-324B-8838-1463C28B8231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50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Relationship Id="rId5" Type="http://schemas.openxmlformats.org/officeDocument/2006/relationships/slide" Target="slide8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/>
          <p:cNvSpPr/>
          <p:nvPr/>
        </p:nvSpPr>
        <p:spPr>
          <a:xfrm>
            <a:off x="347299" y="1905836"/>
            <a:ext cx="7483308" cy="2560946"/>
          </a:xfrm>
          <a:prstGeom prst="rect">
            <a:avLst/>
          </a:prstGeom>
          <a:solidFill>
            <a:srgbClr val="66003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" name="CuadroTexto 2"/>
          <p:cNvSpPr txBox="1"/>
          <p:nvPr/>
        </p:nvSpPr>
        <p:spPr>
          <a:xfrm>
            <a:off x="4088953" y="2155258"/>
            <a:ext cx="45788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s-CO" sz="1400" dirty="0">
              <a:latin typeface="Arial Narrow" panose="020B0606020202030204" pitchFamily="34" charset="0"/>
            </a:endParaRPr>
          </a:p>
          <a:p>
            <a:pPr algn="r"/>
            <a:endParaRPr lang="es-CO" sz="1400" dirty="0">
              <a:latin typeface="Arial Narrow" panose="020B0606020202030204" pitchFamily="34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-67705" y="476847"/>
            <a:ext cx="7898312" cy="60089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200" b="1" cap="all" dirty="0">
                <a:solidFill>
                  <a:srgbClr val="660033"/>
                </a:solidFill>
              </a:rPr>
              <a:t>Cuaresmario bíblico</a:t>
            </a:r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29111" y="1219750"/>
            <a:ext cx="7989752" cy="59032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MX" sz="1800" dirty="0" smtClean="0">
                <a:latin typeface="Arial Narrow" panose="020B0606020202030204" pitchFamily="34" charset="0"/>
              </a:rPr>
              <a:t>Te invitamos a reflexionar estas citas bíblica durante esta cuaresma.</a:t>
            </a:r>
            <a:endParaRPr lang="es-MX" sz="1800" dirty="0">
              <a:latin typeface="Arial Narrow" panose="020B0606020202030204" pitchFamily="34" charset="0"/>
            </a:endParaRPr>
          </a:p>
        </p:txBody>
      </p:sp>
      <p:pic>
        <p:nvPicPr>
          <p:cNvPr id="6" name="Bach_-_Cello_Suite_No1_i-Prelude (online-audio-converter.com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144000" y="1951651"/>
            <a:ext cx="609600" cy="60960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44" y="2007029"/>
            <a:ext cx="2395124" cy="2327761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3089088" y="2155257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CO" sz="1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“El </a:t>
            </a:r>
            <a:r>
              <a:rPr lang="es-CO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camino a través del desierto cuaresmal es un tiempo propicio en nuestra vida para apagar la televisión y abrir la Biblia; para desconectarnos del celular y conectarnos al Evangelio; para renunciar a tantas palabras y críticas inútiles para estar más tiempo con el Señor,  y dejar que transforme nuestro </a:t>
            </a:r>
            <a:r>
              <a:rPr lang="es-CO" sz="1600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corazón”. Papa Francisco</a:t>
            </a:r>
            <a:endParaRPr lang="es-MX" sz="16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260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303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393701" y="150474"/>
            <a:ext cx="8242300" cy="850064"/>
          </a:xfrm>
          <a:prstGeom prst="rect">
            <a:avLst/>
          </a:prstGeom>
          <a:solidFill>
            <a:srgbClr val="66003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Título 1"/>
          <p:cNvSpPr txBox="1">
            <a:spLocks/>
          </p:cNvSpPr>
          <p:nvPr/>
        </p:nvSpPr>
        <p:spPr>
          <a:xfrm>
            <a:off x="486383" y="286917"/>
            <a:ext cx="4444678" cy="659813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1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Viernes 27 de marzo:</a:t>
            </a:r>
            <a:br>
              <a:rPr lang="es-MX" sz="1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es-MX" sz="1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Cf </a:t>
            </a:r>
            <a:r>
              <a:rPr lang="es-MX" sz="18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Jn</a:t>
            </a:r>
            <a:r>
              <a:rPr lang="es-MX" sz="1800" b="1" dirty="0">
                <a:solidFill>
                  <a:schemeClr val="bg1"/>
                </a:solidFill>
                <a:latin typeface="Arial Narrow" panose="020B0606020202030204" pitchFamily="34" charset="0"/>
              </a:rPr>
              <a:t> 9, 1-41 (</a:t>
            </a:r>
            <a:r>
              <a:rPr lang="es-MX" sz="1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fragmentos)</a:t>
            </a:r>
            <a:endParaRPr lang="es-MX" sz="1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333979" y="1411509"/>
            <a:ext cx="8302022" cy="26867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es-CO" dirty="0">
                <a:solidFill>
                  <a:schemeClr val="tx1"/>
                </a:solidFill>
                <a:latin typeface="Comic Sans MS" panose="030F0702030302020204" pitchFamily="66" charset="0"/>
              </a:rPr>
              <a:t>Jesús siempre sorprendía a los maestros de su época. Por ejemplo, muchos pensaban que si alguien tenía una enfermedad se lo merecía, que sería un castigo de Dios por algo que él o sus padres hubieran hecho mal. Por eso les decían que si estaban enfermos, que se aguantasen</a:t>
            </a:r>
            <a:r>
              <a:rPr lang="es-CO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s-CO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Pero </a:t>
            </a:r>
            <a:r>
              <a:rPr lang="es-CO" dirty="0">
                <a:solidFill>
                  <a:schemeClr val="tx1"/>
                </a:solidFill>
                <a:latin typeface="Comic Sans MS" panose="030F0702030302020204" pitchFamily="66" charset="0"/>
              </a:rPr>
              <a:t>Jesús no. Jesús curaba a la gente. Como ocurrió con un hombre que era ciego desde su nacimiento. Jesús lo vio pasar, y lo llamó. Tocó barro con la saliva, lo untó en sus ojos y le dijo que fuera a lavarse en una poza del lugar. Y cuando lo hizo, recuperó la vista</a:t>
            </a:r>
            <a:r>
              <a:rPr lang="es-CO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.</a:t>
            </a:r>
            <a:endParaRPr lang="es-MX" sz="17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88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51413" y="642482"/>
            <a:ext cx="5127584" cy="38318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CO" dirty="0">
                <a:latin typeface="Comic Sans MS" panose="030F0702030302020204" pitchFamily="66" charset="0"/>
              </a:rPr>
              <a:t>Los maestros de la ley estaban furiosos. No entendían nada. Por eso se enfadaron con el ciego, diciendo que lo que contaba era mentira, que no estaba ciego antes, y lo echaron de la sinagoga. Pero Jesús lo encontró y le dijo: «Mira, no les hagas caso. Yo te he curado con el poder de Dios, ¿lo crees?» Él dijo: «Claro que lo creo». Y le dio un fuerte abrazo.</a:t>
            </a:r>
            <a:endParaRPr lang="es-MX" sz="1700" dirty="0">
              <a:latin typeface="Comic Sans MS" panose="030F0702030302020204" pitchFamily="66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1274" y="1041706"/>
            <a:ext cx="2609732" cy="2233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8098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93701" y="150474"/>
            <a:ext cx="8242300" cy="439835"/>
          </a:xfrm>
          <a:prstGeom prst="rect">
            <a:avLst/>
          </a:prstGeom>
          <a:solidFill>
            <a:srgbClr val="66003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b="1" dirty="0" smtClean="0"/>
              <a:t>REFLEXIÓN Y COMPROMISO</a:t>
            </a:r>
            <a:endParaRPr lang="es-CO" sz="2400" b="1" dirty="0"/>
          </a:p>
        </p:txBody>
      </p:sp>
      <p:sp>
        <p:nvSpPr>
          <p:cNvPr id="3" name="Rectángulo 2"/>
          <p:cNvSpPr/>
          <p:nvPr/>
        </p:nvSpPr>
        <p:spPr>
          <a:xfrm>
            <a:off x="268094" y="743420"/>
            <a:ext cx="82816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CO" sz="1600" dirty="0" smtClean="0">
                <a:latin typeface="Comic Sans MS" panose="030F0702030302020204" pitchFamily="66" charset="0"/>
              </a:rPr>
              <a:t>¿Crees que tú no puedes curar a alguien? No hagas como aquellos maestros de ley en la época de Jesús, que decían que si alguien le pasaba algo malo, era por que se lo merecía. Imagínate a quién puedes ayudar tu con una palabra amable, con una sonrisa, con un abrazo, esa es una buena manera de curar. </a:t>
            </a:r>
            <a:endParaRPr lang="es-MX" sz="1600" dirty="0">
              <a:latin typeface="Comic Sans MS" panose="030F0702030302020204" pitchFamily="66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76247" y="2835523"/>
            <a:ext cx="55953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CO" sz="1600" b="1" dirty="0" smtClean="0">
                <a:solidFill>
                  <a:srgbClr val="660033"/>
                </a:solidFill>
                <a:latin typeface="Comic Sans MS" panose="030F0702030302020204" pitchFamily="66" charset="0"/>
              </a:rPr>
              <a:t>Compromiso</a:t>
            </a:r>
            <a:r>
              <a:rPr lang="es-CO" sz="1600" dirty="0" smtClean="0">
                <a:latin typeface="Comic Sans MS" panose="030F0702030302020204" pitchFamily="66" charset="0"/>
              </a:rPr>
              <a:t>: Piensa en alguien cercano a ti, alguien que esté pasando por una situación difícil. </a:t>
            </a:r>
            <a:r>
              <a:rPr lang="es-CO" sz="1600" dirty="0" smtClean="0">
                <a:latin typeface="Comic Sans MS" panose="030F0702030302020204" pitchFamily="66" charset="0"/>
              </a:rPr>
              <a:t>Imagina, </a:t>
            </a:r>
            <a:r>
              <a:rPr lang="es-CO" sz="1600" dirty="0" smtClean="0">
                <a:latin typeface="Comic Sans MS" panose="030F0702030302020204" pitchFamily="66" charset="0"/>
              </a:rPr>
              <a:t>qué puedes hacer por él: Llamarle, hacerle caso, preparar un regalo, hacerle una carta…</a:t>
            </a:r>
            <a:endParaRPr lang="es-MX" sz="1600" dirty="0">
              <a:latin typeface="Comic Sans MS" panose="030F0702030302020204" pitchFamily="66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100" y="2650603"/>
            <a:ext cx="2559679" cy="1154416"/>
          </a:xfrm>
          <a:prstGeom prst="rect">
            <a:avLst/>
          </a:prstGeom>
        </p:spPr>
      </p:pic>
      <p:sp>
        <p:nvSpPr>
          <p:cNvPr id="6" name="Rectángulo redondeado 5">
            <a:hlinkClick r:id="rId3" action="ppaction://hlinksldjump"/>
          </p:cNvPr>
          <p:cNvSpPr/>
          <p:nvPr/>
        </p:nvSpPr>
        <p:spPr>
          <a:xfrm>
            <a:off x="6518005" y="4300747"/>
            <a:ext cx="822961" cy="412162"/>
          </a:xfrm>
          <a:prstGeom prst="roundRect">
            <a:avLst/>
          </a:prstGeom>
          <a:solidFill>
            <a:srgbClr val="6600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latin typeface="Arial Narrow" panose="020B0606020202030204" pitchFamily="34" charset="0"/>
              </a:rPr>
              <a:t>Finalizar</a:t>
            </a:r>
            <a:endParaRPr lang="es-MX" sz="12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517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redondeado 1">
            <a:hlinkClick r:id="rId2" action="ppaction://hlinksldjump"/>
          </p:cNvPr>
          <p:cNvSpPr/>
          <p:nvPr/>
        </p:nvSpPr>
        <p:spPr>
          <a:xfrm>
            <a:off x="662939" y="2908310"/>
            <a:ext cx="1826261" cy="656833"/>
          </a:xfrm>
          <a:prstGeom prst="roundRect">
            <a:avLst/>
          </a:prstGeom>
          <a:solidFill>
            <a:srgbClr val="6600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 smtClean="0">
                <a:latin typeface="Arial Narrow" panose="020B0606020202030204" pitchFamily="34" charset="0"/>
              </a:rPr>
              <a:t>Miércoles 25 de marzo</a:t>
            </a:r>
            <a:endParaRPr lang="es-MX" sz="1400" b="1" dirty="0">
              <a:latin typeface="Arial Narrow" panose="020B0606020202030204" pitchFamily="34" charset="0"/>
            </a:endParaRPr>
          </a:p>
        </p:txBody>
      </p:sp>
      <p:sp>
        <p:nvSpPr>
          <p:cNvPr id="3" name="Rectángulo redondeado 2">
            <a:hlinkClick r:id="rId3" action="ppaction://hlinksldjump"/>
          </p:cNvPr>
          <p:cNvSpPr/>
          <p:nvPr/>
        </p:nvSpPr>
        <p:spPr>
          <a:xfrm>
            <a:off x="662939" y="2128851"/>
            <a:ext cx="1826261" cy="656833"/>
          </a:xfrm>
          <a:prstGeom prst="roundRect">
            <a:avLst/>
          </a:prstGeom>
          <a:solidFill>
            <a:srgbClr val="6600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 smtClean="0">
                <a:latin typeface="Arial Narrow" panose="020B0606020202030204" pitchFamily="34" charset="0"/>
              </a:rPr>
              <a:t>Martes 24 de marzo</a:t>
            </a:r>
            <a:endParaRPr lang="es-MX" sz="1400" b="1" dirty="0">
              <a:latin typeface="Arial Narrow" panose="020B060602020203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3000" y="1150257"/>
            <a:ext cx="3221399" cy="34358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CuadroTexto 4"/>
          <p:cNvSpPr txBox="1"/>
          <p:nvPr/>
        </p:nvSpPr>
        <p:spPr>
          <a:xfrm>
            <a:off x="0" y="196150"/>
            <a:ext cx="6743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smtClean="0">
                <a:solidFill>
                  <a:srgbClr val="660033"/>
                </a:solidFill>
                <a:latin typeface="Arial Narrow" panose="020B0606020202030204" pitchFamily="34" charset="0"/>
              </a:rPr>
              <a:t>Escoge el día de hoy, para que puedas reflexionar la cita bíblica</a:t>
            </a:r>
            <a:endParaRPr lang="es-MX" sz="2800" b="1" dirty="0">
              <a:solidFill>
                <a:srgbClr val="660033"/>
              </a:solidFill>
              <a:latin typeface="Arial Narrow" panose="020B0606020202030204" pitchFamily="34" charset="0"/>
            </a:endParaRPr>
          </a:p>
        </p:txBody>
      </p:sp>
      <p:sp>
        <p:nvSpPr>
          <p:cNvPr id="6" name="Rectángulo redondeado 5">
            <a:hlinkClick r:id="rId5" action="ppaction://hlinksldjump"/>
          </p:cNvPr>
          <p:cNvSpPr/>
          <p:nvPr/>
        </p:nvSpPr>
        <p:spPr>
          <a:xfrm>
            <a:off x="3030038" y="2099175"/>
            <a:ext cx="1826261" cy="656833"/>
          </a:xfrm>
          <a:prstGeom prst="roundRect">
            <a:avLst/>
          </a:prstGeom>
          <a:solidFill>
            <a:srgbClr val="6600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 smtClean="0">
                <a:latin typeface="Arial Narrow" panose="020B0606020202030204" pitchFamily="34" charset="0"/>
              </a:rPr>
              <a:t>Jueves 26 de marzo</a:t>
            </a:r>
            <a:endParaRPr lang="es-MX" sz="1400" b="1" dirty="0">
              <a:latin typeface="Arial Narrow" panose="020B0606020202030204" pitchFamily="34" charset="0"/>
            </a:endParaRPr>
          </a:p>
        </p:txBody>
      </p:sp>
      <p:sp>
        <p:nvSpPr>
          <p:cNvPr id="7" name="Rectángulo redondeado 6">
            <a:hlinkClick r:id="rId3" action="ppaction://hlinksldjump"/>
          </p:cNvPr>
          <p:cNvSpPr/>
          <p:nvPr/>
        </p:nvSpPr>
        <p:spPr>
          <a:xfrm>
            <a:off x="3030038" y="2895620"/>
            <a:ext cx="1826261" cy="656833"/>
          </a:xfrm>
          <a:prstGeom prst="roundRect">
            <a:avLst/>
          </a:prstGeom>
          <a:solidFill>
            <a:srgbClr val="6600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400" b="1" dirty="0" smtClean="0">
                <a:latin typeface="Arial Narrow" panose="020B0606020202030204" pitchFamily="34" charset="0"/>
              </a:rPr>
              <a:t>Jueves 26 de marzo</a:t>
            </a:r>
            <a:endParaRPr lang="es-MX" sz="1400" b="1" dirty="0">
              <a:latin typeface="Arial Narrow" panose="020B0606020202030204" pitchFamily="34" charset="0"/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4327185" y="4380042"/>
            <a:ext cx="1611630" cy="412162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Presiona </a:t>
            </a:r>
            <a:r>
              <a:rPr lang="es-MX" sz="1200" b="1" dirty="0" err="1" smtClean="0">
                <a:solidFill>
                  <a:schemeClr val="tx1"/>
                </a:solidFill>
                <a:latin typeface="Arial Narrow" panose="020B0606020202030204" pitchFamily="34" charset="0"/>
              </a:rPr>
              <a:t>Esc</a:t>
            </a:r>
            <a:r>
              <a:rPr lang="es-MX" sz="1200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para salir</a:t>
            </a:r>
            <a:endParaRPr lang="es-MX" sz="1200" b="1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908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393701" y="150474"/>
            <a:ext cx="8242300" cy="850064"/>
          </a:xfrm>
          <a:prstGeom prst="rect">
            <a:avLst/>
          </a:prstGeom>
          <a:solidFill>
            <a:srgbClr val="66003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Título 1"/>
          <p:cNvSpPr txBox="1">
            <a:spLocks/>
          </p:cNvSpPr>
          <p:nvPr/>
        </p:nvSpPr>
        <p:spPr>
          <a:xfrm>
            <a:off x="628650" y="245599"/>
            <a:ext cx="2948940" cy="659813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1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Martes 24 de marzo:</a:t>
            </a:r>
            <a:br>
              <a:rPr lang="es-MX" sz="1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es-MX" sz="1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Cf </a:t>
            </a:r>
            <a:r>
              <a:rPr lang="es-MX" sz="18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Jn</a:t>
            </a:r>
            <a:r>
              <a:rPr lang="es-MX" sz="1800" b="1" dirty="0">
                <a:solidFill>
                  <a:schemeClr val="bg1"/>
                </a:solidFill>
                <a:latin typeface="Arial Narrow" panose="020B0606020202030204" pitchFamily="34" charset="0"/>
              </a:rPr>
              <a:t> 5, 1-3; </a:t>
            </a:r>
            <a:r>
              <a:rPr lang="es-MX" sz="1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5-9 (Fragmento)</a:t>
            </a:r>
            <a:endParaRPr lang="es-MX" sz="1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Marcador de contenido 2"/>
          <p:cNvSpPr txBox="1">
            <a:spLocks/>
          </p:cNvSpPr>
          <p:nvPr/>
        </p:nvSpPr>
        <p:spPr>
          <a:xfrm>
            <a:off x="333979" y="1144433"/>
            <a:ext cx="8146506" cy="34485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s-CO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&lt;&lt;Estando Jesús en Jerusalén fue a un estanque que se conocía con el nombre de “</a:t>
            </a:r>
            <a:r>
              <a:rPr lang="es-CO" sz="16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Betesda</a:t>
            </a:r>
            <a:r>
              <a:rPr lang="es-CO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”, alrededor del estanque habían muchas personas enfermas recostadas en el suelo: ciegos, cojos y paralíticos. Había entre ellos un hombre que llevaba treinta y ocho años inválido. Jesús, al verlo allí tendido, y sabiendo que llevaba mucho tiempo, le preguntó: </a:t>
            </a:r>
          </a:p>
          <a:p>
            <a:pPr marL="0" indent="0" algn="just">
              <a:lnSpc>
                <a:spcPct val="150000"/>
              </a:lnSpc>
              <a:buFont typeface="Wingdings 2" panose="05020102010507070707" pitchFamily="18" charset="2"/>
              <a:buNone/>
            </a:pPr>
            <a:r>
              <a:rPr lang="es-CO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-¿Quieres quedar sano? El enfermo le contestó: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s-CO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- Señor no tengo a nadie que me ayude a entrar en el estanque cuando se mueve el agua. Mientras intento llegar, ya otro se me ha adelantado. Entonces Jesús le dijo: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s-CO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- Levántate, toma tu camilla y camina. En ese momento el hombre quedó sano. </a:t>
            </a:r>
            <a:endParaRPr lang="es-MX" sz="1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538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93701" y="150474"/>
            <a:ext cx="8242300" cy="439835"/>
          </a:xfrm>
          <a:prstGeom prst="rect">
            <a:avLst/>
          </a:prstGeom>
          <a:solidFill>
            <a:srgbClr val="66003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b="1" dirty="0" smtClean="0"/>
              <a:t>REFLEXIÓN Y COMPROMISO</a:t>
            </a:r>
            <a:endParaRPr lang="es-CO" sz="2400" b="1" dirty="0"/>
          </a:p>
        </p:txBody>
      </p:sp>
      <p:sp>
        <p:nvSpPr>
          <p:cNvPr id="3" name="Rectángulo 2"/>
          <p:cNvSpPr/>
          <p:nvPr/>
        </p:nvSpPr>
        <p:spPr>
          <a:xfrm>
            <a:off x="374008" y="877578"/>
            <a:ext cx="828168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CO" sz="1600" dirty="0" smtClean="0">
                <a:latin typeface="Comic Sans MS" panose="030F0702030302020204" pitchFamily="66" charset="0"/>
              </a:rPr>
              <a:t>Jesús pregunta al paralitico del estanque, “¿Quieres quedar sano?”, Jesús siempre tiene la intención de sanarnos de todas las cosas que nos impiden ser felices: irrespeto, egoísmo, la pereza, el desánimo, la rabia, la frustración… esas dolencias paralizan el alma. </a:t>
            </a:r>
            <a:r>
              <a:rPr lang="es-CO" sz="1600" dirty="0" smtClean="0">
                <a:latin typeface="Comic Sans MS" panose="030F0702030302020204" pitchFamily="66" charset="0"/>
              </a:rPr>
              <a:t>Ahora pregúntate </a:t>
            </a:r>
            <a:r>
              <a:rPr lang="es-CO" sz="1600" dirty="0" smtClean="0">
                <a:latin typeface="Comic Sans MS" panose="030F0702030302020204" pitchFamily="66" charset="0"/>
              </a:rPr>
              <a:t>si </a:t>
            </a:r>
            <a:r>
              <a:rPr lang="es-CO" sz="1600" dirty="0" smtClean="0">
                <a:latin typeface="Comic Sans MS" panose="030F0702030302020204" pitchFamily="66" charset="0"/>
              </a:rPr>
              <a:t>dejas </a:t>
            </a:r>
            <a:r>
              <a:rPr lang="es-CO" sz="1600" dirty="0" smtClean="0">
                <a:latin typeface="Comic Sans MS" panose="030F0702030302020204" pitchFamily="66" charset="0"/>
              </a:rPr>
              <a:t>que Jesus entre a </a:t>
            </a:r>
            <a:r>
              <a:rPr lang="es-CO" sz="1600" dirty="0" smtClean="0">
                <a:latin typeface="Comic Sans MS" panose="030F0702030302020204" pitchFamily="66" charset="0"/>
              </a:rPr>
              <a:t>tu </a:t>
            </a:r>
            <a:r>
              <a:rPr lang="es-CO" sz="1600" dirty="0" smtClean="0">
                <a:latin typeface="Comic Sans MS" panose="030F0702030302020204" pitchFamily="66" charset="0"/>
              </a:rPr>
              <a:t>corazón y sane todas esas cosas. </a:t>
            </a:r>
            <a:endParaRPr lang="es-MX" sz="1600" dirty="0">
              <a:latin typeface="Comic Sans MS" panose="030F0702030302020204" pitchFamily="66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242202" y="3086797"/>
            <a:ext cx="458929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CO" sz="1600" b="1" dirty="0" smtClean="0">
                <a:solidFill>
                  <a:srgbClr val="660033"/>
                </a:solidFill>
                <a:latin typeface="Comic Sans MS" panose="030F0702030302020204" pitchFamily="66" charset="0"/>
              </a:rPr>
              <a:t>Compromiso</a:t>
            </a:r>
            <a:r>
              <a:rPr lang="es-CO" sz="1600" dirty="0" smtClean="0">
                <a:latin typeface="Comic Sans MS" panose="030F0702030302020204" pitchFamily="66" charset="0"/>
              </a:rPr>
              <a:t>: Escribiré en mi cuaderno diario o en el de ERE, qué cosas quiero que Jesús sane dentro de mi y que cosas deseo hacer para dejarme sanar por Él. </a:t>
            </a:r>
            <a:endParaRPr lang="es-MX" sz="1600" dirty="0">
              <a:latin typeface="Comic Sans MS" panose="030F0702030302020204" pitchFamily="66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617" y="2816570"/>
            <a:ext cx="2743198" cy="1237183"/>
          </a:xfrm>
          <a:prstGeom prst="rect">
            <a:avLst/>
          </a:prstGeom>
        </p:spPr>
      </p:pic>
      <p:sp>
        <p:nvSpPr>
          <p:cNvPr id="6" name="Rectángulo redondeado 5">
            <a:hlinkClick r:id="rId3" action="ppaction://hlinksldjump"/>
          </p:cNvPr>
          <p:cNvSpPr/>
          <p:nvPr/>
        </p:nvSpPr>
        <p:spPr>
          <a:xfrm>
            <a:off x="4601656" y="4343400"/>
            <a:ext cx="822961" cy="412162"/>
          </a:xfrm>
          <a:prstGeom prst="roundRect">
            <a:avLst/>
          </a:prstGeom>
          <a:solidFill>
            <a:srgbClr val="6600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latin typeface="Arial Narrow" panose="020B0606020202030204" pitchFamily="34" charset="0"/>
              </a:rPr>
              <a:t>Finalizar</a:t>
            </a:r>
            <a:endParaRPr lang="es-MX" sz="12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4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393701" y="150474"/>
            <a:ext cx="8242300" cy="850064"/>
          </a:xfrm>
          <a:prstGeom prst="rect">
            <a:avLst/>
          </a:prstGeom>
          <a:solidFill>
            <a:srgbClr val="66003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Título 1"/>
          <p:cNvSpPr txBox="1">
            <a:spLocks/>
          </p:cNvSpPr>
          <p:nvPr/>
        </p:nvSpPr>
        <p:spPr>
          <a:xfrm>
            <a:off x="486383" y="245599"/>
            <a:ext cx="4444678" cy="659813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1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Miércoles 25 de marzo:</a:t>
            </a:r>
            <a:br>
              <a:rPr lang="es-MX" sz="1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es-MX" sz="1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Cf </a:t>
            </a:r>
            <a:r>
              <a:rPr lang="es-MX" sz="1800" b="1" dirty="0" err="1" smtClean="0">
                <a:solidFill>
                  <a:schemeClr val="bg1"/>
                </a:solidFill>
                <a:latin typeface="Arial Narrow" panose="020B0606020202030204" pitchFamily="34" charset="0"/>
              </a:rPr>
              <a:t>Lc</a:t>
            </a:r>
            <a:r>
              <a:rPr lang="es-MX" sz="1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s-MX" sz="1800" b="1" dirty="0">
                <a:solidFill>
                  <a:schemeClr val="bg1"/>
                </a:solidFill>
                <a:latin typeface="Arial Narrow" panose="020B0606020202030204" pitchFamily="34" charset="0"/>
              </a:rPr>
              <a:t>1, </a:t>
            </a:r>
            <a:r>
              <a:rPr lang="es-MX" sz="1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26-38 (Fragmento)</a:t>
            </a:r>
            <a:endParaRPr lang="es-MX" sz="1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Marcador de contenido 2"/>
          <p:cNvSpPr txBox="1">
            <a:spLocks/>
          </p:cNvSpPr>
          <p:nvPr/>
        </p:nvSpPr>
        <p:spPr>
          <a:xfrm>
            <a:off x="333979" y="1144433"/>
            <a:ext cx="8146506" cy="34485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es-CO" dirty="0">
                <a:solidFill>
                  <a:schemeClr val="tx1"/>
                </a:solidFill>
                <a:latin typeface="Comic Sans MS" panose="030F0702030302020204" pitchFamily="66" charset="0"/>
              </a:rPr>
              <a:t>A los seis meses, </a:t>
            </a:r>
            <a:r>
              <a:rPr lang="es-CO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Dios envió al </a:t>
            </a:r>
            <a:r>
              <a:rPr lang="es-CO" dirty="0">
                <a:solidFill>
                  <a:schemeClr val="tx1"/>
                </a:solidFill>
                <a:latin typeface="Comic Sans MS" panose="030F0702030302020204" pitchFamily="66" charset="0"/>
              </a:rPr>
              <a:t>ángel Gabriel </a:t>
            </a:r>
            <a:r>
              <a:rPr lang="es-CO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 </a:t>
            </a:r>
            <a:r>
              <a:rPr lang="es-CO" dirty="0">
                <a:solidFill>
                  <a:schemeClr val="tx1"/>
                </a:solidFill>
                <a:latin typeface="Comic Sans MS" panose="030F0702030302020204" pitchFamily="66" charset="0"/>
              </a:rPr>
              <a:t>una ciudad de Galilea llamada Nazaret, a una </a:t>
            </a:r>
            <a:r>
              <a:rPr lang="es-CO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joven </a:t>
            </a:r>
            <a:r>
              <a:rPr lang="es-CO" dirty="0">
                <a:solidFill>
                  <a:schemeClr val="tx1"/>
                </a:solidFill>
                <a:latin typeface="Comic Sans MS" panose="030F0702030302020204" pitchFamily="66" charset="0"/>
              </a:rPr>
              <a:t>desposada con un hombre llamado José, </a:t>
            </a:r>
            <a:r>
              <a:rPr lang="es-CO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de la descendencia de David</a:t>
            </a:r>
            <a:r>
              <a:rPr lang="es-CO" dirty="0">
                <a:solidFill>
                  <a:schemeClr val="tx1"/>
                </a:solidFill>
                <a:latin typeface="Comic Sans MS" panose="030F0702030302020204" pitchFamily="66" charset="0"/>
              </a:rPr>
              <a:t>; </a:t>
            </a:r>
            <a:r>
              <a:rPr lang="es-CO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el nombre de la joven era María</a:t>
            </a:r>
            <a:r>
              <a:rPr lang="es-CO" dirty="0">
                <a:solidFill>
                  <a:schemeClr val="tx1"/>
                </a:solidFill>
                <a:latin typeface="Comic Sans MS" panose="030F0702030302020204" pitchFamily="66" charset="0"/>
              </a:rPr>
              <a:t>. El ángel, </a:t>
            </a:r>
            <a:r>
              <a:rPr lang="es-CO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entró donde estaba María y le dijo</a:t>
            </a:r>
            <a:r>
              <a:rPr lang="es-CO" dirty="0">
                <a:solidFill>
                  <a:schemeClr val="tx1"/>
                </a:solidFill>
                <a:latin typeface="Comic Sans MS" panose="030F0702030302020204" pitchFamily="66" charset="0"/>
              </a:rPr>
              <a:t>: «Alégrate, llena de gracia, el Señor está contigo». </a:t>
            </a:r>
            <a:r>
              <a:rPr lang="es-CO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Al escuchar estas palabras ella quedó inquieta y se </a:t>
            </a:r>
            <a:r>
              <a:rPr lang="es-CO" dirty="0">
                <a:solidFill>
                  <a:schemeClr val="tx1"/>
                </a:solidFill>
                <a:latin typeface="Comic Sans MS" panose="030F0702030302020204" pitchFamily="66" charset="0"/>
              </a:rPr>
              <a:t>preguntaba qué </a:t>
            </a:r>
            <a:r>
              <a:rPr lang="es-CO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significaba ese saludo. </a:t>
            </a:r>
            <a:r>
              <a:rPr lang="es-CO" dirty="0">
                <a:solidFill>
                  <a:schemeClr val="tx1"/>
                </a:solidFill>
                <a:latin typeface="Comic Sans MS" panose="030F0702030302020204" pitchFamily="66" charset="0"/>
              </a:rPr>
              <a:t>El ángel le dijo: «No temas, María, porque </a:t>
            </a:r>
            <a:r>
              <a:rPr lang="es-CO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Dios te ha regalado su amor. </a:t>
            </a:r>
            <a:endParaRPr lang="es-MX" sz="1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49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2"/>
          <p:cNvSpPr txBox="1">
            <a:spLocks/>
          </p:cNvSpPr>
          <p:nvPr/>
        </p:nvSpPr>
        <p:spPr>
          <a:xfrm>
            <a:off x="229807" y="659138"/>
            <a:ext cx="8146506" cy="299571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es-CO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Concebirás </a:t>
            </a:r>
            <a:r>
              <a:rPr lang="es-CO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en tu vientre y darás a luz un hijo, y le pondrás por nombre Jesús. Será grande, se llamará Hijo del Altísimo, el Señor Dios le dará el trono de David, su padre, reinará sobre la casa de Jacob para siempre, y su reino no tendrá fin». Y María dijo al ángel: «¿Cómo será eso, pues no </a:t>
            </a:r>
            <a:r>
              <a:rPr lang="es-CO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conozco </a:t>
            </a:r>
            <a:r>
              <a:rPr lang="es-CO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varón?» El ángel le contestó: «El Espíritu Santo vendrá sobre ti, y la fuerza del Altísimo te cubrirá con su sombra; por eso el Santo que va a nacer se llamará Hijo de Dios. </a:t>
            </a:r>
            <a:r>
              <a:rPr lang="es-CO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Mira a </a:t>
            </a:r>
            <a:r>
              <a:rPr lang="es-CO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tu pariente Isabel, </a:t>
            </a:r>
            <a:r>
              <a:rPr lang="es-CO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también ha </a:t>
            </a:r>
            <a:r>
              <a:rPr lang="es-CO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concebido un hijo, </a:t>
            </a:r>
            <a:r>
              <a:rPr lang="es-CO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 pesar de su vejez y ya tiene seis </a:t>
            </a:r>
            <a:r>
              <a:rPr lang="es-CO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meses </a:t>
            </a:r>
            <a:r>
              <a:rPr lang="es-CO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aunque se decía que era </a:t>
            </a:r>
            <a:r>
              <a:rPr lang="es-CO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estéril, porque para Dios </a:t>
            </a:r>
            <a:r>
              <a:rPr lang="es-CO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no hay nada </a:t>
            </a:r>
            <a:r>
              <a:rPr lang="es-CO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imposible». María contestó: «Aquí está la esclava del Señor; hágase en mí según tu palabra». Y la dejó el ángel.</a:t>
            </a:r>
            <a:r>
              <a:rPr lang="es-CO" sz="1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. </a:t>
            </a:r>
            <a:endParaRPr lang="es-MX" sz="1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45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93701" y="150474"/>
            <a:ext cx="8242300" cy="439835"/>
          </a:xfrm>
          <a:prstGeom prst="rect">
            <a:avLst/>
          </a:prstGeom>
          <a:solidFill>
            <a:srgbClr val="66003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b="1" dirty="0" smtClean="0"/>
              <a:t>REFLEXIÓN Y COMPROMISO</a:t>
            </a:r>
            <a:endParaRPr lang="es-CO" sz="2400" b="1" dirty="0"/>
          </a:p>
        </p:txBody>
      </p:sp>
      <p:sp>
        <p:nvSpPr>
          <p:cNvPr id="3" name="Rectángulo 2"/>
          <p:cNvSpPr/>
          <p:nvPr/>
        </p:nvSpPr>
        <p:spPr>
          <a:xfrm>
            <a:off x="268094" y="647464"/>
            <a:ext cx="828168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CO" sz="1600" dirty="0" smtClean="0">
                <a:latin typeface="Comic Sans MS" panose="030F0702030302020204" pitchFamily="66" charset="0"/>
              </a:rPr>
              <a:t>Dios envía un ángel a </a:t>
            </a:r>
            <a:r>
              <a:rPr lang="es-CO" sz="1600" dirty="0" smtClean="0">
                <a:latin typeface="Comic Sans MS" panose="030F0702030302020204" pitchFamily="66" charset="0"/>
              </a:rPr>
              <a:t>María. </a:t>
            </a:r>
            <a:r>
              <a:rPr lang="es-CO" sz="1600" dirty="0" smtClean="0">
                <a:latin typeface="Comic Sans MS" panose="030F0702030302020204" pitchFamily="66" charset="0"/>
              </a:rPr>
              <a:t>Te invito a que imagines que se te aparece un ángel a ti, un mensajero de Dios y que trae un mensaje para ti, una misión. Si, lo </a:t>
            </a:r>
            <a:r>
              <a:rPr lang="es-CO" sz="1600" dirty="0" smtClean="0">
                <a:latin typeface="Comic Sans MS" panose="030F0702030302020204" pitchFamily="66" charset="0"/>
              </a:rPr>
              <a:t>sé, </a:t>
            </a:r>
            <a:r>
              <a:rPr lang="es-CO" sz="1600" dirty="0" smtClean="0">
                <a:latin typeface="Comic Sans MS" panose="030F0702030302020204" pitchFamily="66" charset="0"/>
              </a:rPr>
              <a:t>puede parecer una locura, pero Dios siempre busca la manera de comunicarse </a:t>
            </a:r>
            <a:r>
              <a:rPr lang="es-CO" sz="1600" dirty="0" smtClean="0">
                <a:latin typeface="Comic Sans MS" panose="030F0702030302020204" pitchFamily="66" charset="0"/>
              </a:rPr>
              <a:t>contigo. </a:t>
            </a:r>
            <a:r>
              <a:rPr lang="es-CO" sz="1600" dirty="0" smtClean="0">
                <a:latin typeface="Comic Sans MS" panose="030F0702030302020204" pitchFamily="66" charset="0"/>
              </a:rPr>
              <a:t>Intenta </a:t>
            </a:r>
            <a:r>
              <a:rPr lang="es-CO" sz="1600" dirty="0" smtClean="0">
                <a:latin typeface="Comic Sans MS" panose="030F0702030302020204" pitchFamily="66" charset="0"/>
              </a:rPr>
              <a:t>imaginar ¿Quién de los miembros de tu familia podría ser ese ángel? ¿Qué mensaje crees que te daría? </a:t>
            </a:r>
            <a:endParaRPr lang="es-MX" sz="1600" dirty="0">
              <a:latin typeface="Comic Sans MS" panose="030F0702030302020204" pitchFamily="66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73524" y="2582338"/>
            <a:ext cx="534837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CO" sz="1600" b="1" dirty="0" smtClean="0">
                <a:solidFill>
                  <a:srgbClr val="660033"/>
                </a:solidFill>
                <a:latin typeface="Comic Sans MS" panose="030F0702030302020204" pitchFamily="66" charset="0"/>
              </a:rPr>
              <a:t>Compromiso</a:t>
            </a:r>
            <a:r>
              <a:rPr lang="es-CO" sz="1600" dirty="0" smtClean="0">
                <a:latin typeface="Comic Sans MS" panose="030F0702030302020204" pitchFamily="66" charset="0"/>
              </a:rPr>
              <a:t>: Buscaré la manera de hablar o llamar a algunos de los miembros de mi familia y les daré las gracias por las veces que me han aconsejado cosas buenas para mi. Pues Dios a veces se vale de ellos para comunicarse conmigo.</a:t>
            </a:r>
            <a:endParaRPr lang="es-MX" sz="1600" dirty="0">
              <a:latin typeface="Comic Sans MS" panose="030F0702030302020204" pitchFamily="66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582" y="2567836"/>
            <a:ext cx="2743198" cy="1237183"/>
          </a:xfrm>
          <a:prstGeom prst="rect">
            <a:avLst/>
          </a:prstGeom>
        </p:spPr>
      </p:pic>
      <p:sp>
        <p:nvSpPr>
          <p:cNvPr id="6" name="Rectángulo redondeado 5">
            <a:hlinkClick r:id="rId3" action="ppaction://hlinksldjump"/>
          </p:cNvPr>
          <p:cNvSpPr/>
          <p:nvPr/>
        </p:nvSpPr>
        <p:spPr>
          <a:xfrm>
            <a:off x="5424617" y="4207213"/>
            <a:ext cx="822961" cy="412162"/>
          </a:xfrm>
          <a:prstGeom prst="roundRect">
            <a:avLst/>
          </a:prstGeom>
          <a:solidFill>
            <a:srgbClr val="6600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latin typeface="Arial Narrow" panose="020B0606020202030204" pitchFamily="34" charset="0"/>
              </a:rPr>
              <a:t>Finalizar</a:t>
            </a:r>
            <a:endParaRPr lang="es-MX" sz="12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56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393701" y="150474"/>
            <a:ext cx="8242300" cy="850064"/>
          </a:xfrm>
          <a:prstGeom prst="rect">
            <a:avLst/>
          </a:prstGeom>
          <a:solidFill>
            <a:srgbClr val="66003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Título 1"/>
          <p:cNvSpPr txBox="1">
            <a:spLocks/>
          </p:cNvSpPr>
          <p:nvPr/>
        </p:nvSpPr>
        <p:spPr>
          <a:xfrm>
            <a:off x="525295" y="245599"/>
            <a:ext cx="2947481" cy="659813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1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Jueves 26 de marzo:</a:t>
            </a:r>
            <a:br>
              <a:rPr lang="es-MX" sz="1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</a:br>
            <a:r>
              <a:rPr lang="es-MX" sz="1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Cf </a:t>
            </a:r>
            <a:r>
              <a:rPr lang="es-MX" sz="1800" b="1" dirty="0">
                <a:solidFill>
                  <a:schemeClr val="bg1"/>
                </a:solidFill>
                <a:latin typeface="Arial Narrow" panose="020B0606020202030204" pitchFamily="34" charset="0"/>
              </a:rPr>
              <a:t>Ex 32, </a:t>
            </a:r>
            <a:r>
              <a:rPr lang="es-MX" sz="180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7-15  (Adaptación)</a:t>
            </a:r>
            <a:endParaRPr lang="es-MX" sz="18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333979" y="1144433"/>
            <a:ext cx="8146506" cy="34485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es-CO" sz="17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«Un día Dios dijo a Moisés: “Baja del </a:t>
            </a:r>
            <a:r>
              <a:rPr lang="es-CO" sz="1700" dirty="0">
                <a:solidFill>
                  <a:schemeClr val="tx1"/>
                </a:solidFill>
                <a:latin typeface="Comic Sans MS" panose="030F0702030302020204" pitchFamily="66" charset="0"/>
              </a:rPr>
              <a:t>monte, </a:t>
            </a:r>
            <a:r>
              <a:rPr lang="es-CO" sz="17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por que mi pueblo está actuando mal, se </a:t>
            </a:r>
            <a:r>
              <a:rPr lang="es-CO" sz="1700" dirty="0">
                <a:solidFill>
                  <a:schemeClr val="tx1"/>
                </a:solidFill>
                <a:latin typeface="Comic Sans MS" panose="030F0702030302020204" pitchFamily="66" charset="0"/>
              </a:rPr>
              <a:t>han hecho un novillo de metal, se postran ante </a:t>
            </a:r>
            <a:r>
              <a:rPr lang="es-CO" sz="17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él y </a:t>
            </a:r>
            <a:r>
              <a:rPr lang="es-CO" sz="1700" dirty="0">
                <a:solidFill>
                  <a:schemeClr val="tx1"/>
                </a:solidFill>
                <a:latin typeface="Comic Sans MS" panose="030F0702030302020204" pitchFamily="66" charset="0"/>
              </a:rPr>
              <a:t>le ofrecen </a:t>
            </a:r>
            <a:r>
              <a:rPr lang="es-CO" sz="17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sacrificios…”. Me </a:t>
            </a:r>
            <a:r>
              <a:rPr lang="es-CO" sz="1700" dirty="0">
                <a:solidFill>
                  <a:schemeClr val="tx1"/>
                </a:solidFill>
                <a:latin typeface="Comic Sans MS" panose="030F0702030302020204" pitchFamily="66" charset="0"/>
              </a:rPr>
              <a:t>estoy dando cuenta de que este pueblo, es un pueblo muy terco, por eso mi ira se enciende contra ellos, les he dicho que hagan algo y no lo han hecho. </a:t>
            </a:r>
            <a:r>
              <a:rPr lang="es-CO" sz="17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Pero </a:t>
            </a:r>
            <a:r>
              <a:rPr lang="es-CO" sz="1700" dirty="0">
                <a:solidFill>
                  <a:schemeClr val="tx1"/>
                </a:solidFill>
                <a:latin typeface="Comic Sans MS" panose="030F0702030302020204" pitchFamily="66" charset="0"/>
              </a:rPr>
              <a:t>aún quiero hacer de ellos un gran pueblo. Yo los saqué de Egipto, con gran poder </a:t>
            </a:r>
            <a:r>
              <a:rPr lang="es-CO" sz="17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para que fueran libres y felices. </a:t>
            </a:r>
            <a:r>
              <a:rPr lang="es-CO" sz="1700" dirty="0">
                <a:solidFill>
                  <a:schemeClr val="tx1"/>
                </a:solidFill>
                <a:latin typeface="Comic Sans MS" panose="030F0702030302020204" pitchFamily="66" charset="0"/>
              </a:rPr>
              <a:t>Por eso de mí nunca se dirá que con mala intención los saqué, para hacerlos morir en las </a:t>
            </a:r>
            <a:r>
              <a:rPr lang="es-CO" sz="17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montañas. Entonces le entregó a Moisés las tablas de la ley con los mandamientos para que se las </a:t>
            </a:r>
            <a:r>
              <a:rPr lang="es-CO" sz="17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llevará  </a:t>
            </a:r>
            <a:r>
              <a:rPr lang="es-CO" sz="17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su </a:t>
            </a:r>
            <a:r>
              <a:rPr lang="es-CO" sz="17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pueblo y los cumplieran. </a:t>
            </a:r>
            <a:endParaRPr lang="es-MX" sz="17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25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93701" y="150474"/>
            <a:ext cx="8242300" cy="439835"/>
          </a:xfrm>
          <a:prstGeom prst="rect">
            <a:avLst/>
          </a:prstGeom>
          <a:solidFill>
            <a:srgbClr val="660033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b="1" dirty="0" smtClean="0"/>
              <a:t>REFLEXIÓN Y COMPROMISO</a:t>
            </a:r>
            <a:endParaRPr lang="es-CO" sz="2400" b="1" dirty="0"/>
          </a:p>
        </p:txBody>
      </p:sp>
      <p:sp>
        <p:nvSpPr>
          <p:cNvPr id="3" name="Rectángulo 2"/>
          <p:cNvSpPr/>
          <p:nvPr/>
        </p:nvSpPr>
        <p:spPr>
          <a:xfrm>
            <a:off x="268094" y="743420"/>
            <a:ext cx="828168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CO" sz="1600" dirty="0" smtClean="0">
                <a:latin typeface="Comic Sans MS" panose="030F0702030302020204" pitchFamily="66" charset="0"/>
              </a:rPr>
              <a:t>En este texto podemos observar a Dios sintiendo ira, decepción y dolor, pero también, amor y arrepentimiento. Dios nos quiere felices, pero el único camino a esa felicidad, es hacer la cosas como Él nos las ha pedido. Para esto nos ha dejado una serie de deberes que nos ayudarán a ser libres. Para entender a Dios trato de pensar cómo me siento cuándo veo injusticias y maldad. </a:t>
            </a:r>
            <a:endParaRPr lang="es-MX" sz="1600" dirty="0">
              <a:latin typeface="Comic Sans MS" panose="030F0702030302020204" pitchFamily="66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76247" y="2835523"/>
            <a:ext cx="55953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CO" sz="1600" b="1" dirty="0" smtClean="0">
                <a:solidFill>
                  <a:srgbClr val="660033"/>
                </a:solidFill>
                <a:latin typeface="Comic Sans MS" panose="030F0702030302020204" pitchFamily="66" charset="0"/>
              </a:rPr>
              <a:t>Compromiso</a:t>
            </a:r>
            <a:r>
              <a:rPr lang="es-CO" sz="1600" dirty="0" smtClean="0">
                <a:latin typeface="Comic Sans MS" panose="030F0702030302020204" pitchFamily="66" charset="0"/>
              </a:rPr>
              <a:t>: Revisaré si el día de hoy, he cumplido con todos mis deberes académicos, en casa, familiares y pondré mucho cuidado a cómo me siento por haberlos cumplido o no. Compartiré lo que siento con mi acompañante de pastoral o con mis padres. </a:t>
            </a:r>
            <a:endParaRPr lang="es-MX" sz="1600" dirty="0">
              <a:latin typeface="Comic Sans MS" panose="030F0702030302020204" pitchFamily="66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582" y="2567836"/>
            <a:ext cx="2743198" cy="1237183"/>
          </a:xfrm>
          <a:prstGeom prst="rect">
            <a:avLst/>
          </a:prstGeom>
        </p:spPr>
      </p:pic>
      <p:sp>
        <p:nvSpPr>
          <p:cNvPr id="6" name="Rectángulo redondeado 5">
            <a:hlinkClick r:id="rId3" action="ppaction://hlinksldjump"/>
          </p:cNvPr>
          <p:cNvSpPr/>
          <p:nvPr/>
        </p:nvSpPr>
        <p:spPr>
          <a:xfrm>
            <a:off x="6518005" y="4300747"/>
            <a:ext cx="822961" cy="412162"/>
          </a:xfrm>
          <a:prstGeom prst="roundRect">
            <a:avLst/>
          </a:prstGeom>
          <a:solidFill>
            <a:srgbClr val="6600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200" b="1" dirty="0" smtClean="0">
                <a:latin typeface="Arial Narrow" panose="020B0606020202030204" pitchFamily="34" charset="0"/>
              </a:rPr>
              <a:t>Finalizar</a:t>
            </a:r>
            <a:endParaRPr lang="es-MX" sz="12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589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1049</TotalTime>
  <Words>1343</Words>
  <Application>Microsoft Office PowerPoint</Application>
  <PresentationFormat>Presentación en pantalla (16:9)</PresentationFormat>
  <Paragraphs>43</Paragraphs>
  <Slides>12</Slides>
  <Notes>4</Notes>
  <HiddenSlides>0</HiddenSlides>
  <MMClips>1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8" baseType="lpstr">
      <vt:lpstr>Arial</vt:lpstr>
      <vt:lpstr>Arial Narrow</vt:lpstr>
      <vt:lpstr>Calibri</vt:lpstr>
      <vt:lpstr>Comic Sans MS</vt:lpstr>
      <vt:lpstr>Wingdings 2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Compañia de Jesus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Colegio San Jose</dc:creator>
  <cp:lastModifiedBy>Mi fuerza mi fe.. ♥●.. ●♥ Ƹ̵̡Ӝ̵̨̄Ʒ ♥●..●♥ Ƹ̵̡Ӝ̵̨̄Ʒ ♥●..●♥ Ƹ̵̡Ӝ̵</cp:lastModifiedBy>
  <cp:revision>93</cp:revision>
  <dcterms:created xsi:type="dcterms:W3CDTF">2016-04-29T18:07:14Z</dcterms:created>
  <dcterms:modified xsi:type="dcterms:W3CDTF">2020-03-18T19:49:19Z</dcterms:modified>
</cp:coreProperties>
</file>